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4" r:id="rId1"/>
  </p:sldMasterIdLst>
  <p:notesMasterIdLst>
    <p:notesMasterId r:id="rId25"/>
  </p:notesMasterIdLst>
  <p:handoutMasterIdLst>
    <p:handoutMasterId r:id="rId26"/>
  </p:handoutMasterIdLst>
  <p:sldIdLst>
    <p:sldId id="307" r:id="rId2"/>
    <p:sldId id="262" r:id="rId3"/>
    <p:sldId id="309" r:id="rId4"/>
    <p:sldId id="263" r:id="rId5"/>
    <p:sldId id="310" r:id="rId6"/>
    <p:sldId id="277" r:id="rId7"/>
    <p:sldId id="275" r:id="rId8"/>
    <p:sldId id="279" r:id="rId9"/>
    <p:sldId id="281" r:id="rId10"/>
    <p:sldId id="282" r:id="rId11"/>
    <p:sldId id="283" r:id="rId12"/>
    <p:sldId id="308" r:id="rId13"/>
    <p:sldId id="289" r:id="rId14"/>
    <p:sldId id="312" r:id="rId15"/>
    <p:sldId id="313" r:id="rId16"/>
    <p:sldId id="314" r:id="rId17"/>
    <p:sldId id="315" r:id="rId18"/>
    <p:sldId id="316" r:id="rId19"/>
    <p:sldId id="290" r:id="rId20"/>
    <p:sldId id="292" r:id="rId21"/>
    <p:sldId id="293" r:id="rId22"/>
    <p:sldId id="297" r:id="rId23"/>
    <p:sldId id="311" r:id="rId2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668" autoAdjust="0"/>
    <p:restoredTop sz="94660"/>
  </p:normalViewPr>
  <p:slideViewPr>
    <p:cSldViewPr snapToGrid="0">
      <p:cViewPr varScale="1">
        <p:scale>
          <a:sx n="98" d="100"/>
          <a:sy n="98" d="100"/>
        </p:scale>
        <p:origin x="168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1" d="100"/>
          <a:sy n="51" d="100"/>
        </p:scale>
        <p:origin x="2692" y="6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Relationship Id="rId35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9E15E0-520E-451D-B4E4-7D65993F3B9F}" type="datetimeFigureOut">
              <a:rPr lang="en-US" smtClean="0"/>
              <a:t>3/7/2018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787DF3-D618-494C-8E8D-318812F32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6196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eg>
</file>

<file path=ppt/media/image11.png>
</file>

<file path=ppt/media/image12.png>
</file>

<file path=ppt/media/image13.jp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4.jpeg>
</file>

<file path=ppt/media/image5.png>
</file>

<file path=ppt/media/image6.pn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DA3EDE-4668-4221-9FEE-95A943C85989}" type="datetimeFigureOut">
              <a:rPr lang="en-US" smtClean="0"/>
              <a:t>3/7/2018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FA9EDD-66C5-40D2-8BF3-4FA87956A1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3484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1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ln/>
        </p:spPr>
      </p:sp>
      <p:sp>
        <p:nvSpPr>
          <p:cNvPr id="107522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/>
          </a:p>
        </p:txBody>
      </p:sp>
      <p:sp>
        <p:nvSpPr>
          <p:cNvPr id="107523" name="Header Placeholder 3"/>
          <p:cNvSpPr>
            <a:spLocks noGrp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 dirty="0"/>
              <a:t>*</a:t>
            </a:r>
            <a:endParaRPr lang="en-US" sz="1200" dirty="0"/>
          </a:p>
        </p:txBody>
      </p:sp>
      <p:sp>
        <p:nvSpPr>
          <p:cNvPr id="107524" name="Date Placeholder 4"/>
          <p:cNvSpPr>
            <a:spLocks noGrp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r>
              <a:rPr lang="en-US" dirty="0"/>
              <a:t>07/16/96</a:t>
            </a:r>
            <a:endParaRPr lang="en-US" sz="1200" dirty="0"/>
          </a:p>
        </p:txBody>
      </p:sp>
      <p:sp>
        <p:nvSpPr>
          <p:cNvPr id="107525" name="Footer Placeholder 5"/>
          <p:cNvSpPr>
            <a:spLocks noGrp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 dirty="0"/>
              <a:t>*</a:t>
            </a:r>
            <a:endParaRPr lang="en-US" sz="1200" dirty="0"/>
          </a:p>
        </p:txBody>
      </p:sp>
      <p:sp>
        <p:nvSpPr>
          <p:cNvPr id="107526" name="Slide Number Placeholder 6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r>
              <a:rPr lang="en-US" dirty="0"/>
              <a:t>##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508617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5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ln/>
        </p:spPr>
      </p:sp>
      <p:sp>
        <p:nvSpPr>
          <p:cNvPr id="134146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/>
          </a:p>
        </p:txBody>
      </p:sp>
      <p:sp>
        <p:nvSpPr>
          <p:cNvPr id="134147" name="Header Placeholder 3"/>
          <p:cNvSpPr>
            <a:spLocks noGrp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 dirty="0"/>
              <a:t>*</a:t>
            </a:r>
            <a:endParaRPr lang="en-US" sz="1200" dirty="0"/>
          </a:p>
        </p:txBody>
      </p:sp>
      <p:sp>
        <p:nvSpPr>
          <p:cNvPr id="134148" name="Date Placeholder 4"/>
          <p:cNvSpPr>
            <a:spLocks noGrp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r>
              <a:rPr lang="en-US" dirty="0"/>
              <a:t>07/16/96</a:t>
            </a:r>
            <a:endParaRPr lang="en-US" sz="1200" dirty="0"/>
          </a:p>
        </p:txBody>
      </p:sp>
      <p:sp>
        <p:nvSpPr>
          <p:cNvPr id="134149" name="Footer Placeholder 5"/>
          <p:cNvSpPr>
            <a:spLocks noGrp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 dirty="0"/>
              <a:t>*</a:t>
            </a:r>
            <a:endParaRPr lang="en-US" sz="1200" dirty="0"/>
          </a:p>
        </p:txBody>
      </p:sp>
      <p:sp>
        <p:nvSpPr>
          <p:cNvPr id="134150" name="Slide Number Placeholder 6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r>
              <a:rPr lang="en-US" dirty="0"/>
              <a:t>##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7129391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89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ln/>
        </p:spPr>
      </p:sp>
      <p:sp>
        <p:nvSpPr>
          <p:cNvPr id="140290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/>
          </a:p>
        </p:txBody>
      </p:sp>
      <p:sp>
        <p:nvSpPr>
          <p:cNvPr id="140291" name="Header Placeholder 3"/>
          <p:cNvSpPr>
            <a:spLocks noGrp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 dirty="0"/>
              <a:t>*</a:t>
            </a:r>
            <a:endParaRPr lang="en-US" sz="1200" dirty="0"/>
          </a:p>
        </p:txBody>
      </p:sp>
      <p:sp>
        <p:nvSpPr>
          <p:cNvPr id="140292" name="Date Placeholder 4"/>
          <p:cNvSpPr>
            <a:spLocks noGrp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r>
              <a:rPr lang="en-US" dirty="0"/>
              <a:t>07/16/96</a:t>
            </a:r>
            <a:endParaRPr lang="en-US" sz="1200" dirty="0"/>
          </a:p>
        </p:txBody>
      </p:sp>
      <p:sp>
        <p:nvSpPr>
          <p:cNvPr id="140293" name="Footer Placeholder 5"/>
          <p:cNvSpPr>
            <a:spLocks noGrp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 dirty="0"/>
              <a:t>*</a:t>
            </a:r>
            <a:endParaRPr lang="en-US" sz="1200" dirty="0"/>
          </a:p>
        </p:txBody>
      </p:sp>
      <p:sp>
        <p:nvSpPr>
          <p:cNvPr id="140294" name="Slide Number Placeholder 6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r>
              <a:rPr lang="en-US" dirty="0"/>
              <a:t>##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2060880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21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ln/>
        </p:spPr>
      </p:sp>
      <p:sp>
        <p:nvSpPr>
          <p:cNvPr id="158722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/>
          </a:p>
        </p:txBody>
      </p:sp>
      <p:sp>
        <p:nvSpPr>
          <p:cNvPr id="158723" name="Header Placeholder 3"/>
          <p:cNvSpPr>
            <a:spLocks noGrp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 dirty="0"/>
              <a:t>*</a:t>
            </a:r>
            <a:endParaRPr lang="en-US" sz="1200" dirty="0"/>
          </a:p>
        </p:txBody>
      </p:sp>
      <p:sp>
        <p:nvSpPr>
          <p:cNvPr id="158724" name="Date Placeholder 4"/>
          <p:cNvSpPr>
            <a:spLocks noGrp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r>
              <a:rPr lang="en-US" dirty="0"/>
              <a:t>07/16/96</a:t>
            </a:r>
            <a:endParaRPr lang="en-US" sz="1200" dirty="0"/>
          </a:p>
        </p:txBody>
      </p:sp>
      <p:sp>
        <p:nvSpPr>
          <p:cNvPr id="158725" name="Footer Placeholder 5"/>
          <p:cNvSpPr>
            <a:spLocks noGrp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 dirty="0"/>
              <a:t>*</a:t>
            </a:r>
            <a:endParaRPr lang="en-US" sz="1200" dirty="0"/>
          </a:p>
        </p:txBody>
      </p:sp>
      <p:sp>
        <p:nvSpPr>
          <p:cNvPr id="158726" name="Slide Number Placeholder 6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r>
              <a:rPr lang="en-US" dirty="0"/>
              <a:t>##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0430180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21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ln/>
        </p:spPr>
      </p:sp>
      <p:sp>
        <p:nvSpPr>
          <p:cNvPr id="158722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/>
          </a:p>
        </p:txBody>
      </p:sp>
      <p:sp>
        <p:nvSpPr>
          <p:cNvPr id="158723" name="Header Placeholder 3"/>
          <p:cNvSpPr>
            <a:spLocks noGrp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 dirty="0"/>
              <a:t>*</a:t>
            </a:r>
            <a:endParaRPr lang="en-US" sz="1200" dirty="0"/>
          </a:p>
        </p:txBody>
      </p:sp>
      <p:sp>
        <p:nvSpPr>
          <p:cNvPr id="158724" name="Date Placeholder 4"/>
          <p:cNvSpPr>
            <a:spLocks noGrp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r>
              <a:rPr lang="en-US" dirty="0"/>
              <a:t>07/16/96</a:t>
            </a:r>
            <a:endParaRPr lang="en-US" sz="1200" dirty="0"/>
          </a:p>
        </p:txBody>
      </p:sp>
      <p:sp>
        <p:nvSpPr>
          <p:cNvPr id="158725" name="Footer Placeholder 5"/>
          <p:cNvSpPr>
            <a:spLocks noGrp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 dirty="0"/>
              <a:t>*</a:t>
            </a:r>
            <a:endParaRPr lang="en-US" sz="1200" dirty="0"/>
          </a:p>
        </p:txBody>
      </p:sp>
      <p:sp>
        <p:nvSpPr>
          <p:cNvPr id="158726" name="Slide Number Placeholder 6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r>
              <a:rPr lang="en-US" dirty="0"/>
              <a:t>##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6088946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21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ln/>
        </p:spPr>
      </p:sp>
      <p:sp>
        <p:nvSpPr>
          <p:cNvPr id="158722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/>
          </a:p>
        </p:txBody>
      </p:sp>
      <p:sp>
        <p:nvSpPr>
          <p:cNvPr id="158723" name="Header Placeholder 3"/>
          <p:cNvSpPr>
            <a:spLocks noGrp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 dirty="0"/>
              <a:t>*</a:t>
            </a:r>
            <a:endParaRPr lang="en-US" sz="1200" dirty="0"/>
          </a:p>
        </p:txBody>
      </p:sp>
      <p:sp>
        <p:nvSpPr>
          <p:cNvPr id="158724" name="Date Placeholder 4"/>
          <p:cNvSpPr>
            <a:spLocks noGrp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r>
              <a:rPr lang="en-US" dirty="0"/>
              <a:t>07/16/96</a:t>
            </a:r>
            <a:endParaRPr lang="en-US" sz="1200" dirty="0"/>
          </a:p>
        </p:txBody>
      </p:sp>
      <p:sp>
        <p:nvSpPr>
          <p:cNvPr id="158725" name="Footer Placeholder 5"/>
          <p:cNvSpPr>
            <a:spLocks noGrp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 dirty="0"/>
              <a:t>*</a:t>
            </a:r>
            <a:endParaRPr lang="en-US" sz="1200" dirty="0"/>
          </a:p>
        </p:txBody>
      </p:sp>
      <p:sp>
        <p:nvSpPr>
          <p:cNvPr id="158726" name="Slide Number Placeholder 6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r>
              <a:rPr lang="en-US" dirty="0"/>
              <a:t>##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5630713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21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ln/>
        </p:spPr>
      </p:sp>
      <p:sp>
        <p:nvSpPr>
          <p:cNvPr id="158722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/>
          </a:p>
        </p:txBody>
      </p:sp>
      <p:sp>
        <p:nvSpPr>
          <p:cNvPr id="158723" name="Header Placeholder 3"/>
          <p:cNvSpPr>
            <a:spLocks noGrp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 dirty="0"/>
              <a:t>*</a:t>
            </a:r>
            <a:endParaRPr lang="en-US" sz="1200" dirty="0"/>
          </a:p>
        </p:txBody>
      </p:sp>
      <p:sp>
        <p:nvSpPr>
          <p:cNvPr id="158724" name="Date Placeholder 4"/>
          <p:cNvSpPr>
            <a:spLocks noGrp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r>
              <a:rPr lang="en-US" dirty="0"/>
              <a:t>07/16/96</a:t>
            </a:r>
            <a:endParaRPr lang="en-US" sz="1200" dirty="0"/>
          </a:p>
        </p:txBody>
      </p:sp>
      <p:sp>
        <p:nvSpPr>
          <p:cNvPr id="158725" name="Footer Placeholder 5"/>
          <p:cNvSpPr>
            <a:spLocks noGrp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 dirty="0"/>
              <a:t>*</a:t>
            </a:r>
            <a:endParaRPr lang="en-US" sz="1200" dirty="0"/>
          </a:p>
        </p:txBody>
      </p:sp>
      <p:sp>
        <p:nvSpPr>
          <p:cNvPr id="158726" name="Slide Number Placeholder 6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r>
              <a:rPr lang="en-US" dirty="0"/>
              <a:t>##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86705063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1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ln/>
        </p:spPr>
      </p:sp>
      <p:sp>
        <p:nvSpPr>
          <p:cNvPr id="148482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/>
          </a:p>
        </p:txBody>
      </p:sp>
      <p:sp>
        <p:nvSpPr>
          <p:cNvPr id="148483" name="Header Placeholder 3"/>
          <p:cNvSpPr>
            <a:spLocks noGrp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 dirty="0"/>
              <a:t>*</a:t>
            </a:r>
            <a:endParaRPr lang="en-US" sz="1200" dirty="0"/>
          </a:p>
        </p:txBody>
      </p:sp>
      <p:sp>
        <p:nvSpPr>
          <p:cNvPr id="148484" name="Date Placeholder 4"/>
          <p:cNvSpPr>
            <a:spLocks noGrp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r>
              <a:rPr lang="en-US" dirty="0"/>
              <a:t>07/16/96</a:t>
            </a:r>
            <a:endParaRPr lang="en-US" sz="1200" dirty="0"/>
          </a:p>
        </p:txBody>
      </p:sp>
      <p:sp>
        <p:nvSpPr>
          <p:cNvPr id="148485" name="Footer Placeholder 5"/>
          <p:cNvSpPr>
            <a:spLocks noGrp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 dirty="0"/>
              <a:t>*</a:t>
            </a:r>
            <a:endParaRPr lang="en-US" sz="1200" dirty="0"/>
          </a:p>
        </p:txBody>
      </p:sp>
      <p:sp>
        <p:nvSpPr>
          <p:cNvPr id="148486" name="Slide Number Placeholder 6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r>
              <a:rPr lang="en-US" dirty="0"/>
              <a:t>##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24534730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77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ln/>
        </p:spPr>
      </p:sp>
      <p:sp>
        <p:nvSpPr>
          <p:cNvPr id="152578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/>
          </a:p>
        </p:txBody>
      </p:sp>
      <p:sp>
        <p:nvSpPr>
          <p:cNvPr id="152579" name="Header Placeholder 3"/>
          <p:cNvSpPr>
            <a:spLocks noGrp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 dirty="0"/>
              <a:t>*</a:t>
            </a:r>
            <a:endParaRPr lang="en-US" sz="1200" dirty="0"/>
          </a:p>
        </p:txBody>
      </p:sp>
      <p:sp>
        <p:nvSpPr>
          <p:cNvPr id="152580" name="Date Placeholder 4"/>
          <p:cNvSpPr>
            <a:spLocks noGrp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r>
              <a:rPr lang="en-US" dirty="0"/>
              <a:t>07/16/96</a:t>
            </a:r>
            <a:endParaRPr lang="en-US" sz="1200" dirty="0"/>
          </a:p>
        </p:txBody>
      </p:sp>
      <p:sp>
        <p:nvSpPr>
          <p:cNvPr id="152581" name="Footer Placeholder 5"/>
          <p:cNvSpPr>
            <a:spLocks noGrp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 dirty="0"/>
              <a:t>*</a:t>
            </a:r>
            <a:endParaRPr lang="en-US" sz="1200" dirty="0"/>
          </a:p>
        </p:txBody>
      </p:sp>
      <p:sp>
        <p:nvSpPr>
          <p:cNvPr id="152582" name="Slide Number Placeholder 6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r>
              <a:rPr lang="en-US" dirty="0"/>
              <a:t>##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0039733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77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ln/>
        </p:spPr>
      </p:sp>
      <p:sp>
        <p:nvSpPr>
          <p:cNvPr id="152578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/>
          </a:p>
        </p:txBody>
      </p:sp>
      <p:sp>
        <p:nvSpPr>
          <p:cNvPr id="152579" name="Header Placeholder 3"/>
          <p:cNvSpPr>
            <a:spLocks noGrp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 dirty="0"/>
              <a:t>*</a:t>
            </a:r>
            <a:endParaRPr lang="en-US" sz="1200" dirty="0"/>
          </a:p>
        </p:txBody>
      </p:sp>
      <p:sp>
        <p:nvSpPr>
          <p:cNvPr id="152580" name="Date Placeholder 4"/>
          <p:cNvSpPr>
            <a:spLocks noGrp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r>
              <a:rPr lang="en-US" dirty="0"/>
              <a:t>07/16/96</a:t>
            </a:r>
            <a:endParaRPr lang="en-US" sz="1200" dirty="0"/>
          </a:p>
        </p:txBody>
      </p:sp>
      <p:sp>
        <p:nvSpPr>
          <p:cNvPr id="152581" name="Footer Placeholder 5"/>
          <p:cNvSpPr>
            <a:spLocks noGrp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 dirty="0"/>
              <a:t>*</a:t>
            </a:r>
            <a:endParaRPr lang="en-US" sz="1200" dirty="0"/>
          </a:p>
        </p:txBody>
      </p:sp>
      <p:sp>
        <p:nvSpPr>
          <p:cNvPr id="152582" name="Slide Number Placeholder 6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r>
              <a:rPr lang="en-US" dirty="0"/>
              <a:t>##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01077512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21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ln/>
        </p:spPr>
      </p:sp>
      <p:sp>
        <p:nvSpPr>
          <p:cNvPr id="158722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/>
          </a:p>
        </p:txBody>
      </p:sp>
      <p:sp>
        <p:nvSpPr>
          <p:cNvPr id="158723" name="Header Placeholder 3"/>
          <p:cNvSpPr>
            <a:spLocks noGrp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 dirty="0"/>
              <a:t>*</a:t>
            </a:r>
            <a:endParaRPr lang="en-US" sz="1200" dirty="0"/>
          </a:p>
        </p:txBody>
      </p:sp>
      <p:sp>
        <p:nvSpPr>
          <p:cNvPr id="158724" name="Date Placeholder 4"/>
          <p:cNvSpPr>
            <a:spLocks noGrp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r>
              <a:rPr lang="en-US" dirty="0"/>
              <a:t>07/16/96</a:t>
            </a:r>
            <a:endParaRPr lang="en-US" sz="1200" dirty="0"/>
          </a:p>
        </p:txBody>
      </p:sp>
      <p:sp>
        <p:nvSpPr>
          <p:cNvPr id="158725" name="Footer Placeholder 5"/>
          <p:cNvSpPr>
            <a:spLocks noGrp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 dirty="0"/>
              <a:t>*</a:t>
            </a:r>
            <a:endParaRPr lang="en-US" sz="1200" dirty="0"/>
          </a:p>
        </p:txBody>
      </p:sp>
      <p:sp>
        <p:nvSpPr>
          <p:cNvPr id="158726" name="Slide Number Placeholder 6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r>
              <a:rPr lang="en-US" dirty="0"/>
              <a:t>##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738032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3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ln/>
        </p:spPr>
      </p:sp>
      <p:sp>
        <p:nvSpPr>
          <p:cNvPr id="115714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/>
          </a:p>
        </p:txBody>
      </p:sp>
      <p:sp>
        <p:nvSpPr>
          <p:cNvPr id="115715" name="Header Placeholder 3"/>
          <p:cNvSpPr>
            <a:spLocks noGrp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 dirty="0"/>
              <a:t>*</a:t>
            </a:r>
            <a:endParaRPr lang="en-US" sz="1200" dirty="0"/>
          </a:p>
        </p:txBody>
      </p:sp>
      <p:sp>
        <p:nvSpPr>
          <p:cNvPr id="115716" name="Date Placeholder 4"/>
          <p:cNvSpPr>
            <a:spLocks noGrp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r>
              <a:rPr lang="en-US" dirty="0"/>
              <a:t>07/16/96</a:t>
            </a:r>
            <a:endParaRPr lang="en-US" sz="1200" dirty="0"/>
          </a:p>
        </p:txBody>
      </p:sp>
      <p:sp>
        <p:nvSpPr>
          <p:cNvPr id="115717" name="Footer Placeholder 5"/>
          <p:cNvSpPr>
            <a:spLocks noGrp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 dirty="0"/>
              <a:t>*</a:t>
            </a:r>
            <a:endParaRPr lang="en-US" sz="1200" dirty="0"/>
          </a:p>
        </p:txBody>
      </p:sp>
      <p:sp>
        <p:nvSpPr>
          <p:cNvPr id="115718" name="Slide Number Placeholder 6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r>
              <a:rPr lang="en-US" dirty="0"/>
              <a:t>##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46420486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5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ln/>
        </p:spPr>
      </p:sp>
      <p:sp>
        <p:nvSpPr>
          <p:cNvPr id="123906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/>
          </a:p>
        </p:txBody>
      </p:sp>
      <p:sp>
        <p:nvSpPr>
          <p:cNvPr id="123907" name="Header Placeholder 3"/>
          <p:cNvSpPr>
            <a:spLocks noGrp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 dirty="0"/>
              <a:t>*</a:t>
            </a:r>
            <a:endParaRPr lang="en-US" sz="1200" dirty="0"/>
          </a:p>
        </p:txBody>
      </p:sp>
      <p:sp>
        <p:nvSpPr>
          <p:cNvPr id="123908" name="Date Placeholder 4"/>
          <p:cNvSpPr>
            <a:spLocks noGrp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r>
              <a:rPr lang="en-US" dirty="0"/>
              <a:t>07/16/96</a:t>
            </a:r>
            <a:endParaRPr lang="en-US" sz="1200" dirty="0"/>
          </a:p>
        </p:txBody>
      </p:sp>
      <p:sp>
        <p:nvSpPr>
          <p:cNvPr id="123909" name="Footer Placeholder 5"/>
          <p:cNvSpPr>
            <a:spLocks noGrp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 dirty="0"/>
              <a:t>*</a:t>
            </a:r>
            <a:endParaRPr lang="en-US" sz="1200" dirty="0"/>
          </a:p>
        </p:txBody>
      </p:sp>
      <p:sp>
        <p:nvSpPr>
          <p:cNvPr id="123910" name="Slide Number Placeholder 6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r>
              <a:rPr lang="en-US" dirty="0"/>
              <a:t>##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9557063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69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ln/>
        </p:spPr>
      </p:sp>
      <p:sp>
        <p:nvSpPr>
          <p:cNvPr id="109570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/>
              <a:t>T</a:t>
            </a:r>
          </a:p>
        </p:txBody>
      </p:sp>
      <p:sp>
        <p:nvSpPr>
          <p:cNvPr id="109571" name="Header Placeholder 3"/>
          <p:cNvSpPr>
            <a:spLocks noGrp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 dirty="0"/>
              <a:t>*</a:t>
            </a:r>
            <a:endParaRPr lang="en-US" sz="1200" dirty="0"/>
          </a:p>
        </p:txBody>
      </p:sp>
      <p:sp>
        <p:nvSpPr>
          <p:cNvPr id="109572" name="Date Placeholder 4"/>
          <p:cNvSpPr>
            <a:spLocks noGrp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r>
              <a:rPr lang="en-US" dirty="0"/>
              <a:t>07/16/96</a:t>
            </a:r>
            <a:endParaRPr lang="en-US" sz="1200" dirty="0"/>
          </a:p>
        </p:txBody>
      </p:sp>
      <p:sp>
        <p:nvSpPr>
          <p:cNvPr id="109573" name="Footer Placeholder 5"/>
          <p:cNvSpPr>
            <a:spLocks noGrp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 dirty="0"/>
              <a:t>*</a:t>
            </a:r>
            <a:endParaRPr lang="en-US" sz="1200" dirty="0"/>
          </a:p>
        </p:txBody>
      </p:sp>
      <p:sp>
        <p:nvSpPr>
          <p:cNvPr id="109574" name="Slide Number Placeholder 6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r>
              <a:rPr lang="en-US" dirty="0"/>
              <a:t>##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2938339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7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ln/>
        </p:spPr>
      </p:sp>
      <p:sp>
        <p:nvSpPr>
          <p:cNvPr id="111618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/>
          </a:p>
        </p:txBody>
      </p:sp>
      <p:sp>
        <p:nvSpPr>
          <p:cNvPr id="111619" name="Header Placeholder 3"/>
          <p:cNvSpPr>
            <a:spLocks noGrp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 dirty="0"/>
              <a:t>*</a:t>
            </a:r>
            <a:endParaRPr lang="en-US" sz="1200" dirty="0"/>
          </a:p>
        </p:txBody>
      </p:sp>
      <p:sp>
        <p:nvSpPr>
          <p:cNvPr id="111620" name="Date Placeholder 4"/>
          <p:cNvSpPr>
            <a:spLocks noGrp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r>
              <a:rPr lang="en-US" dirty="0"/>
              <a:t>07/16/96</a:t>
            </a:r>
            <a:endParaRPr lang="en-US" sz="1200" dirty="0"/>
          </a:p>
        </p:txBody>
      </p:sp>
      <p:sp>
        <p:nvSpPr>
          <p:cNvPr id="111621" name="Footer Placeholder 5"/>
          <p:cNvSpPr>
            <a:spLocks noGrp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 dirty="0"/>
              <a:t>*</a:t>
            </a:r>
            <a:endParaRPr lang="en-US" sz="1200" dirty="0"/>
          </a:p>
        </p:txBody>
      </p:sp>
      <p:sp>
        <p:nvSpPr>
          <p:cNvPr id="111622" name="Slide Number Placeholder 6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r>
              <a:rPr lang="en-US" dirty="0"/>
              <a:t>##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2369260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3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ln/>
        </p:spPr>
      </p:sp>
      <p:sp>
        <p:nvSpPr>
          <p:cNvPr id="125954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/>
          </a:p>
        </p:txBody>
      </p:sp>
      <p:sp>
        <p:nvSpPr>
          <p:cNvPr id="125955" name="Header Placeholder 3"/>
          <p:cNvSpPr>
            <a:spLocks noGrp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 dirty="0"/>
              <a:t>*</a:t>
            </a:r>
            <a:endParaRPr lang="en-US" sz="1200" dirty="0"/>
          </a:p>
        </p:txBody>
      </p:sp>
      <p:sp>
        <p:nvSpPr>
          <p:cNvPr id="125956" name="Date Placeholder 4"/>
          <p:cNvSpPr>
            <a:spLocks noGrp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r>
              <a:rPr lang="en-US" dirty="0"/>
              <a:t>07/16/96</a:t>
            </a:r>
            <a:endParaRPr lang="en-US" sz="1200" dirty="0"/>
          </a:p>
        </p:txBody>
      </p:sp>
      <p:sp>
        <p:nvSpPr>
          <p:cNvPr id="125957" name="Footer Placeholder 5"/>
          <p:cNvSpPr>
            <a:spLocks noGrp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 dirty="0"/>
              <a:t>*</a:t>
            </a:r>
            <a:endParaRPr lang="en-US" sz="1200" dirty="0"/>
          </a:p>
        </p:txBody>
      </p:sp>
      <p:sp>
        <p:nvSpPr>
          <p:cNvPr id="125958" name="Slide Number Placeholder 6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r>
              <a:rPr lang="en-US" dirty="0"/>
              <a:t>##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489562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1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ln/>
        </p:spPr>
      </p:sp>
      <p:sp>
        <p:nvSpPr>
          <p:cNvPr id="128002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/>
          </a:p>
        </p:txBody>
      </p:sp>
      <p:sp>
        <p:nvSpPr>
          <p:cNvPr id="128003" name="Header Placeholder 3"/>
          <p:cNvSpPr>
            <a:spLocks noGrp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 dirty="0"/>
              <a:t>*</a:t>
            </a:r>
            <a:endParaRPr lang="en-US" sz="1200" dirty="0"/>
          </a:p>
        </p:txBody>
      </p:sp>
      <p:sp>
        <p:nvSpPr>
          <p:cNvPr id="128004" name="Date Placeholder 4"/>
          <p:cNvSpPr>
            <a:spLocks noGrp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r>
              <a:rPr lang="en-US" dirty="0"/>
              <a:t>07/16/96</a:t>
            </a:r>
            <a:endParaRPr lang="en-US" sz="1200" dirty="0"/>
          </a:p>
        </p:txBody>
      </p:sp>
      <p:sp>
        <p:nvSpPr>
          <p:cNvPr id="128005" name="Footer Placeholder 5"/>
          <p:cNvSpPr>
            <a:spLocks noGrp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 dirty="0"/>
              <a:t>*</a:t>
            </a:r>
            <a:endParaRPr lang="en-US" sz="1200" dirty="0"/>
          </a:p>
        </p:txBody>
      </p:sp>
      <p:sp>
        <p:nvSpPr>
          <p:cNvPr id="128006" name="Slide Number Placeholder 6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r>
              <a:rPr lang="en-US" dirty="0"/>
              <a:t>##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5124153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49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ln/>
        </p:spPr>
      </p:sp>
      <p:sp>
        <p:nvSpPr>
          <p:cNvPr id="130050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/>
          </a:p>
        </p:txBody>
      </p:sp>
      <p:sp>
        <p:nvSpPr>
          <p:cNvPr id="130051" name="Header Placeholder 3"/>
          <p:cNvSpPr>
            <a:spLocks noGrp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 dirty="0"/>
              <a:t>*</a:t>
            </a:r>
            <a:endParaRPr lang="en-US" sz="1200" dirty="0"/>
          </a:p>
        </p:txBody>
      </p:sp>
      <p:sp>
        <p:nvSpPr>
          <p:cNvPr id="130052" name="Date Placeholder 4"/>
          <p:cNvSpPr>
            <a:spLocks noGrp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r>
              <a:rPr lang="en-US" dirty="0"/>
              <a:t>07/16/96</a:t>
            </a:r>
            <a:endParaRPr lang="en-US" sz="1200" dirty="0"/>
          </a:p>
        </p:txBody>
      </p:sp>
      <p:sp>
        <p:nvSpPr>
          <p:cNvPr id="130053" name="Footer Placeholder 5"/>
          <p:cNvSpPr>
            <a:spLocks noGrp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 dirty="0"/>
              <a:t>*</a:t>
            </a:r>
            <a:endParaRPr lang="en-US" sz="1200" dirty="0"/>
          </a:p>
        </p:txBody>
      </p:sp>
      <p:sp>
        <p:nvSpPr>
          <p:cNvPr id="130054" name="Slide Number Placeholder 6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r>
              <a:rPr lang="en-US" dirty="0"/>
              <a:t>##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8093269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7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ln/>
        </p:spPr>
      </p:sp>
      <p:sp>
        <p:nvSpPr>
          <p:cNvPr id="132098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/>
          </a:p>
        </p:txBody>
      </p:sp>
      <p:sp>
        <p:nvSpPr>
          <p:cNvPr id="132099" name="Header Placeholder 3"/>
          <p:cNvSpPr>
            <a:spLocks noGrp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 dirty="0"/>
              <a:t>*</a:t>
            </a:r>
            <a:endParaRPr lang="en-US" sz="1200" dirty="0"/>
          </a:p>
        </p:txBody>
      </p:sp>
      <p:sp>
        <p:nvSpPr>
          <p:cNvPr id="132100" name="Date Placeholder 4"/>
          <p:cNvSpPr>
            <a:spLocks noGrp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r>
              <a:rPr lang="en-US" dirty="0"/>
              <a:t>07/16/96</a:t>
            </a:r>
            <a:endParaRPr lang="en-US" sz="1200" dirty="0"/>
          </a:p>
        </p:txBody>
      </p:sp>
      <p:sp>
        <p:nvSpPr>
          <p:cNvPr id="132101" name="Footer Placeholder 5"/>
          <p:cNvSpPr>
            <a:spLocks noGrp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 dirty="0"/>
              <a:t>*</a:t>
            </a:r>
            <a:endParaRPr lang="en-US" sz="1200" dirty="0"/>
          </a:p>
        </p:txBody>
      </p:sp>
      <p:sp>
        <p:nvSpPr>
          <p:cNvPr id="132102" name="Slide Number Placeholder 6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r>
              <a:rPr lang="en-US" dirty="0"/>
              <a:t>##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697360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5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ln/>
        </p:spPr>
      </p:sp>
      <p:sp>
        <p:nvSpPr>
          <p:cNvPr id="134146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/>
          </a:p>
        </p:txBody>
      </p:sp>
      <p:sp>
        <p:nvSpPr>
          <p:cNvPr id="134147" name="Header Placeholder 3"/>
          <p:cNvSpPr>
            <a:spLocks noGrp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 dirty="0"/>
              <a:t>*</a:t>
            </a:r>
            <a:endParaRPr lang="en-US" sz="1200" dirty="0"/>
          </a:p>
        </p:txBody>
      </p:sp>
      <p:sp>
        <p:nvSpPr>
          <p:cNvPr id="134148" name="Date Placeholder 4"/>
          <p:cNvSpPr>
            <a:spLocks noGrp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r>
              <a:rPr lang="en-US" dirty="0"/>
              <a:t>07/16/96</a:t>
            </a:r>
            <a:endParaRPr lang="en-US" sz="1200" dirty="0"/>
          </a:p>
        </p:txBody>
      </p:sp>
      <p:sp>
        <p:nvSpPr>
          <p:cNvPr id="134149" name="Footer Placeholder 5"/>
          <p:cNvSpPr>
            <a:spLocks noGrp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 dirty="0"/>
              <a:t>*</a:t>
            </a:r>
            <a:endParaRPr lang="en-US" sz="1200" dirty="0"/>
          </a:p>
        </p:txBody>
      </p:sp>
      <p:sp>
        <p:nvSpPr>
          <p:cNvPr id="134150" name="Slide Number Placeholder 6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r>
              <a:rPr lang="en-US" dirty="0"/>
              <a:t>##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1032150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25460" y="959315"/>
            <a:ext cx="5760741" cy="2571891"/>
          </a:xfrm>
        </p:spPr>
        <p:txBody>
          <a:bodyPr bIns="0"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25460" y="3531207"/>
            <a:ext cx="5760741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</a:defRPr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4859" y="6486939"/>
            <a:ext cx="1022985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4878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4713" y="1645920"/>
            <a:ext cx="6571343" cy="3931920"/>
          </a:xfrm>
        </p:spPr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5" name="Picture 14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" r="42454" b="36435"/>
          <a:stretch/>
        </p:blipFill>
        <p:spPr>
          <a:xfrm>
            <a:off x="1125460" y="1279567"/>
            <a:ext cx="6574536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343987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5460" y="1756130"/>
            <a:ext cx="5764142" cy="2050066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5460" y="3806198"/>
            <a:ext cx="5764142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500">
                <a:solidFill>
                  <a:schemeClr val="tx1"/>
                </a:solidFill>
              </a:defRPr>
            </a:lvl1pPr>
            <a:lvl2pPr marL="257175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2pPr>
            <a:lvl3pPr marL="514350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3pPr>
            <a:lvl4pPr marL="7715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4pPr>
            <a:lvl5pPr marL="10287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5pPr>
            <a:lvl6pPr marL="128587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6pPr>
            <a:lvl7pPr marL="154305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7pPr>
            <a:lvl8pPr marL="18002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8pPr>
            <a:lvl9pPr marL="20574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747399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5460" y="1645920"/>
            <a:ext cx="3125871" cy="39319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63822" y="1645920"/>
            <a:ext cx="3125652" cy="39319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28685" y="379705"/>
            <a:ext cx="6571343" cy="104923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0" name="Picture 9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" r="42454" b="36435"/>
          <a:stretch/>
        </p:blipFill>
        <p:spPr>
          <a:xfrm>
            <a:off x="1125460" y="1279567"/>
            <a:ext cx="6574536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301679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8131" y="1645922"/>
            <a:ext cx="3125766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650" b="0" cap="none" baseline="0">
                <a:solidFill>
                  <a:schemeClr val="accent1"/>
                </a:solidFill>
              </a:defRPr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8131" y="2456980"/>
            <a:ext cx="3125766" cy="31089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3822" y="1645921"/>
            <a:ext cx="31256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650" b="0" cap="none" baseline="0">
                <a:solidFill>
                  <a:schemeClr val="accent1"/>
                </a:solidFill>
              </a:defRPr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63822" y="2454200"/>
            <a:ext cx="3125652" cy="31089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1128685" y="379705"/>
            <a:ext cx="6571343" cy="104923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2" name="Picture 11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" r="42454" b="36435"/>
          <a:stretch/>
        </p:blipFill>
        <p:spPr>
          <a:xfrm>
            <a:off x="1125460" y="1279567"/>
            <a:ext cx="6574536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32787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28685" y="379705"/>
            <a:ext cx="6571343" cy="104923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8" name="Picture 7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" r="42454" b="36435"/>
          <a:stretch/>
        </p:blipFill>
        <p:spPr>
          <a:xfrm>
            <a:off x="1125460" y="1279567"/>
            <a:ext cx="6574536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41287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49408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19854"/>
            <a:ext cx="9144000" cy="74295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468769"/>
            <a:ext cx="9144000" cy="564702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  <a:lumMod val="100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3" name="Straight Connector 12"/>
          <p:cNvCxnSpPr/>
          <p:nvPr/>
        </p:nvCxnSpPr>
        <p:spPr>
          <a:xfrm>
            <a:off x="0" y="6121005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28685" y="379705"/>
            <a:ext cx="6571343" cy="1049235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8685" y="1789698"/>
            <a:ext cx="6571343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Slide Number Placeholder 5"/>
          <p:cNvSpPr txBox="1">
            <a:spLocks/>
          </p:cNvSpPr>
          <p:nvPr/>
        </p:nvSpPr>
        <p:spPr>
          <a:xfrm>
            <a:off x="8200176" y="6122157"/>
            <a:ext cx="694030" cy="503578"/>
          </a:xfrm>
          <a:prstGeom prst="rect">
            <a:avLst/>
          </a:prstGeom>
        </p:spPr>
        <p:txBody>
          <a:bodyPr vert="horz" lIns="68580" tIns="34290" rIns="68580" bIns="34290" rtlCol="0" anchor="t"/>
          <a:lstStyle>
            <a:defPPr>
              <a:defRPr lang="en-US"/>
            </a:defPPr>
            <a:lvl1pPr marL="0" algn="r" defTabSz="457200" rtl="0" eaLnBrk="1" latinLnBrk="0" hangingPunct="1">
              <a:defRPr sz="2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98DBE3D-117D-42EE-ADA8-9F891399CB73}" type="slidenum">
              <a:rPr lang="en-US" sz="1350" b="0" smtClean="0">
                <a:solidFill>
                  <a:schemeClr val="bg1"/>
                </a:solidFill>
              </a:rPr>
              <a:pPr/>
              <a:t>‹#›</a:t>
            </a:fld>
            <a:endParaRPr lang="en-US" sz="135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6614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5" r:id="rId1"/>
    <p:sldLayoutId id="2147483816" r:id="rId2"/>
    <p:sldLayoutId id="2147483817" r:id="rId3"/>
    <p:sldLayoutId id="2147483818" r:id="rId4"/>
    <p:sldLayoutId id="2147483819" r:id="rId5"/>
    <p:sldLayoutId id="2147483820" r:id="rId6"/>
    <p:sldLayoutId id="2147483821" r:id="rId7"/>
  </p:sldLayoutIdLst>
  <p:hf sldNum="0" hdr="0" ftr="0" dt="0"/>
  <p:txStyles>
    <p:titleStyle>
      <a:lvl1pPr algn="l" defTabSz="514350" rtl="0" eaLnBrk="1" latinLnBrk="0" hangingPunct="1">
        <a:lnSpc>
          <a:spcPct val="90000"/>
        </a:lnSpc>
        <a:spcBef>
          <a:spcPct val="0"/>
        </a:spcBef>
        <a:buNone/>
        <a:defRPr sz="2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171450" indent="-171450" algn="l" defTabSz="514350" rtl="0" eaLnBrk="1" latinLnBrk="0" hangingPunct="1">
        <a:lnSpc>
          <a:spcPct val="120000"/>
        </a:lnSpc>
        <a:spcBef>
          <a:spcPts val="75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5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14350" indent="-171450" algn="l" defTabSz="51435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857250" indent="-171450" algn="l" defTabSz="51435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200150" indent="-171450" algn="l" defTabSz="51435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05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1543050" indent="-171450" algn="l" defTabSz="51435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Networks: Communicating</a:t>
            </a:r>
            <a:br>
              <a:rPr lang="en-US" dirty="0"/>
            </a:br>
            <a:r>
              <a:rPr lang="en-US" dirty="0"/>
              <a:t>and Sharing Resources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Computer Literacy</a:t>
            </a:r>
          </a:p>
        </p:txBody>
      </p:sp>
    </p:spTree>
    <p:extLst>
      <p:ext uri="{BB962C8B-B14F-4D97-AF65-F5344CB8AC3E}">
        <p14:creationId xmlns:p14="http://schemas.microsoft.com/office/powerpoint/2010/main" val="735964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7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 Area </a:t>
            </a:r>
            <a:r>
              <a:rPr lang="en-US" dirty="0" smtClean="0"/>
              <a:t>Network Topologies</a:t>
            </a:r>
            <a:endParaRPr lang="en-US" dirty="0"/>
          </a:p>
        </p:txBody>
      </p:sp>
      <p:sp>
        <p:nvSpPr>
          <p:cNvPr id="131074" name="Content Placeholder 10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network </a:t>
            </a:r>
            <a:r>
              <a:rPr lang="en-US" b="1" dirty="0" smtClean="0">
                <a:solidFill>
                  <a:schemeClr val="accent1"/>
                </a:solidFill>
              </a:rPr>
              <a:t>topology</a:t>
            </a:r>
            <a:r>
              <a:rPr lang="en-US" dirty="0" smtClean="0"/>
              <a:t> is the physical </a:t>
            </a:r>
            <a:r>
              <a:rPr lang="en-US" dirty="0"/>
              <a:t>design of a LAN</a:t>
            </a:r>
          </a:p>
          <a:p>
            <a:r>
              <a:rPr lang="en-US" dirty="0"/>
              <a:t>Topology </a:t>
            </a:r>
            <a:r>
              <a:rPr lang="en-US" dirty="0" smtClean="0"/>
              <a:t>can resolve </a:t>
            </a:r>
            <a:r>
              <a:rPr lang="en-US" b="1" dirty="0" smtClean="0">
                <a:solidFill>
                  <a:schemeClr val="accent1"/>
                </a:solidFill>
              </a:rPr>
              <a:t>contention</a:t>
            </a:r>
            <a:r>
              <a:rPr lang="en-US" dirty="0" smtClean="0"/>
              <a:t>, the conflict </a:t>
            </a:r>
            <a:r>
              <a:rPr lang="en-US" dirty="0"/>
              <a:t>that occurs when two or more computers on the network attempt to transmit at the same time</a:t>
            </a:r>
          </a:p>
          <a:p>
            <a:r>
              <a:rPr lang="en-US" dirty="0"/>
              <a:t>Contention sometimes results in </a:t>
            </a:r>
            <a:r>
              <a:rPr lang="en-US" b="1" dirty="0" smtClean="0">
                <a:solidFill>
                  <a:schemeClr val="accent1"/>
                </a:solidFill>
              </a:rPr>
              <a:t>collisions</a:t>
            </a:r>
            <a:r>
              <a:rPr lang="en-US" dirty="0" smtClean="0"/>
              <a:t>, the corruption </a:t>
            </a:r>
            <a:r>
              <a:rPr lang="en-US" dirty="0"/>
              <a:t>of network data caused when two computers transmit at the same time</a:t>
            </a:r>
          </a:p>
        </p:txBody>
      </p:sp>
    </p:spTree>
    <p:extLst>
      <p:ext uri="{BB962C8B-B14F-4D97-AF65-F5344CB8AC3E}">
        <p14:creationId xmlns:p14="http://schemas.microsoft.com/office/powerpoint/2010/main" val="89655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 of Topologies</a:t>
            </a:r>
            <a:endParaRPr lang="en-US" dirty="0"/>
          </a:p>
        </p:txBody>
      </p:sp>
      <p:sp>
        <p:nvSpPr>
          <p:cNvPr id="133123" name="Content Placeholder 9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/>
              <a:t>Bus Topology</a:t>
            </a:r>
          </a:p>
          <a:p>
            <a:r>
              <a:rPr lang="en-US" sz="1400" dirty="0" smtClean="0"/>
              <a:t>Practical </a:t>
            </a:r>
            <a:r>
              <a:rPr lang="en-US" sz="1400" dirty="0"/>
              <a:t>for home or small office</a:t>
            </a:r>
          </a:p>
          <a:p>
            <a:r>
              <a:rPr lang="en-US" sz="1400" dirty="0" smtClean="0"/>
              <a:t>One</a:t>
            </a:r>
            <a:r>
              <a:rPr lang="en-US" sz="1400" dirty="0"/>
              <a:t> </a:t>
            </a:r>
            <a:r>
              <a:rPr lang="en-US" sz="1400" dirty="0" smtClean="0"/>
              <a:t>node </a:t>
            </a:r>
            <a:r>
              <a:rPr lang="en-US" sz="1400" dirty="0"/>
              <a:t>transmits at a time</a:t>
            </a:r>
          </a:p>
          <a:p>
            <a:r>
              <a:rPr lang="en-US" sz="1400" dirty="0"/>
              <a:t>Terminators signify the end of the circuit</a:t>
            </a:r>
          </a:p>
          <a:p>
            <a:r>
              <a:rPr lang="en-US" sz="1400" dirty="0"/>
              <a:t>Uses contention management</a:t>
            </a:r>
          </a:p>
          <a:p>
            <a:pPr lvl="1"/>
            <a:r>
              <a:rPr lang="en-US" sz="1400" dirty="0"/>
              <a:t>technique that specifies what happens when a collision occurs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xmlns="" id="{FAC104E7-CDF6-4FED-A810-991667569B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778696" y="3874528"/>
            <a:ext cx="5263376" cy="2714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061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Topologies</a:t>
            </a:r>
          </a:p>
        </p:txBody>
      </p:sp>
      <p:sp>
        <p:nvSpPr>
          <p:cNvPr id="133123" name="Content Placeholder 9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lvl="1" indent="0">
              <a:buNone/>
            </a:pPr>
            <a:endParaRPr lang="en-US" dirty="0"/>
          </a:p>
          <a:p>
            <a:r>
              <a:rPr lang="en-US" b="1" dirty="0"/>
              <a:t>Ring topology</a:t>
            </a:r>
          </a:p>
          <a:p>
            <a:pPr lvl="1"/>
            <a:r>
              <a:rPr lang="en-US" dirty="0"/>
              <a:t>For a division of a company or one floor</a:t>
            </a:r>
          </a:p>
          <a:p>
            <a:pPr lvl="1"/>
            <a:r>
              <a:rPr lang="en-US" dirty="0"/>
              <a:t>Not in common use today</a:t>
            </a:r>
          </a:p>
          <a:p>
            <a:pPr lvl="1"/>
            <a:r>
              <a:rPr lang="en-US" dirty="0"/>
              <a:t>Node can transmit only when it has the token</a:t>
            </a:r>
          </a:p>
          <a:p>
            <a:pPr lvl="2"/>
            <a:r>
              <a:rPr lang="en-US" dirty="0" smtClean="0"/>
              <a:t>special </a:t>
            </a:r>
            <a:r>
              <a:rPr lang="en-US" dirty="0"/>
              <a:t>unit of data that travels around the </a:t>
            </a:r>
            <a:r>
              <a:rPr lang="en-US" dirty="0" smtClean="0"/>
              <a:t>ring</a:t>
            </a:r>
          </a:p>
          <a:p>
            <a:pPr lvl="2"/>
            <a:endParaRPr lang="en-US" dirty="0" smtClean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r>
              <a:rPr lang="en-US" b="1" dirty="0"/>
              <a:t>Star topology</a:t>
            </a:r>
          </a:p>
          <a:p>
            <a:pPr lvl="1"/>
            <a:r>
              <a:rPr lang="en-US" dirty="0"/>
              <a:t>For office buildings, computer labs, and WANs</a:t>
            </a:r>
          </a:p>
          <a:p>
            <a:pPr lvl="1"/>
            <a:r>
              <a:rPr lang="en-US" dirty="0"/>
              <a:t>Easy to add </a:t>
            </a:r>
            <a:r>
              <a:rPr lang="en-US" dirty="0" smtClean="0"/>
              <a:t>users</a:t>
            </a:r>
          </a:p>
          <a:p>
            <a:pPr lvl="1"/>
            <a:r>
              <a:rPr lang="en-US" dirty="0" smtClean="0"/>
              <a:t>Most common and widely implemented</a:t>
            </a:r>
            <a:endParaRPr lang="en-US" dirty="0"/>
          </a:p>
          <a:p>
            <a:pPr lvl="2"/>
            <a:endParaRPr lang="en-US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xmlns="" id="{EBDE0A6E-42B0-4A20-B448-7992BF2F0F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761031" y="4278523"/>
            <a:ext cx="2468968" cy="2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xmlns="" id="{D2902F30-881F-47C0-86C2-D54D2CC800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761031" y="1580964"/>
            <a:ext cx="2468968" cy="24805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282151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 technologies</a:t>
            </a:r>
          </a:p>
        </p:txBody>
      </p:sp>
      <p:sp>
        <p:nvSpPr>
          <p:cNvPr id="139266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Ethernet</a:t>
            </a:r>
          </a:p>
          <a:p>
            <a:pPr lvl="1"/>
            <a:r>
              <a:rPr lang="en-US" sz="1500" dirty="0" smtClean="0"/>
              <a:t>Most popular: Ethernet star networks</a:t>
            </a:r>
          </a:p>
          <a:p>
            <a:pPr lvl="1"/>
            <a:r>
              <a:rPr lang="en-US" sz="1500" dirty="0" smtClean="0"/>
              <a:t>Faster bandwidth</a:t>
            </a:r>
          </a:p>
          <a:p>
            <a:pPr lvl="1"/>
            <a:endParaRPr lang="en-US" sz="1500" dirty="0"/>
          </a:p>
          <a:p>
            <a:pPr lvl="1"/>
            <a:endParaRPr lang="en-US" sz="1500" dirty="0"/>
          </a:p>
          <a:p>
            <a:r>
              <a:rPr lang="en-US" dirty="0"/>
              <a:t>Wi-Fi </a:t>
            </a:r>
          </a:p>
          <a:p>
            <a:pPr lvl="1"/>
            <a:r>
              <a:rPr lang="en-US" sz="1500" dirty="0"/>
              <a:t>Uses radio waves to provide a wireless LAN standard at </a:t>
            </a:r>
            <a:r>
              <a:rPr lang="en-US" sz="1500" dirty="0" smtClean="0"/>
              <a:t>(close to) Ethernet </a:t>
            </a:r>
            <a:r>
              <a:rPr lang="en-US" sz="1500" dirty="0"/>
              <a:t>speeds</a:t>
            </a:r>
          </a:p>
          <a:p>
            <a:pPr lvl="1"/>
            <a:r>
              <a:rPr lang="en-US" sz="1500" dirty="0"/>
              <a:t>Needs a central access point—could be a wireless </a:t>
            </a:r>
            <a:r>
              <a:rPr lang="en-US" sz="1500" dirty="0" smtClean="0"/>
              <a:t>router</a:t>
            </a:r>
          </a:p>
          <a:p>
            <a:pPr lvl="1"/>
            <a:r>
              <a:rPr lang="en-US" sz="1500" dirty="0" smtClean="0"/>
              <a:t>Higher latency</a:t>
            </a:r>
          </a:p>
          <a:p>
            <a:pPr lvl="1"/>
            <a:r>
              <a:rPr lang="en-US" sz="1500" dirty="0" smtClean="0"/>
              <a:t>Higher interference</a:t>
            </a:r>
          </a:p>
          <a:p>
            <a:pPr lvl="1"/>
            <a:r>
              <a:rPr lang="en-US" sz="1500" dirty="0" smtClean="0"/>
              <a:t>Less secure</a:t>
            </a:r>
            <a:endParaRPr lang="en-US" sz="15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0583" y="1428940"/>
            <a:ext cx="1783417" cy="178118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2582" y="3664275"/>
            <a:ext cx="1459418" cy="1459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219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9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LAN: Home </a:t>
            </a:r>
            <a:r>
              <a:rPr lang="en-US" dirty="0"/>
              <a:t>Networks</a:t>
            </a:r>
          </a:p>
        </p:txBody>
      </p:sp>
      <p:sp>
        <p:nvSpPr>
          <p:cNvPr id="157698" name="Content Placeholder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Can be wired, wireless, or a combination of both technologies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713" y="2539100"/>
            <a:ext cx="6591650" cy="2902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562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9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LAN: Wired </a:t>
            </a:r>
            <a:r>
              <a:rPr lang="en-US" dirty="0"/>
              <a:t>Home Network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685" y="1585608"/>
            <a:ext cx="6571343" cy="5155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655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9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LAN: Wireless </a:t>
            </a:r>
            <a:r>
              <a:rPr lang="en-US" dirty="0"/>
              <a:t>Home Network</a:t>
            </a:r>
          </a:p>
        </p:txBody>
      </p:sp>
      <p:sp>
        <p:nvSpPr>
          <p:cNvPr id="157698" name="Content Placeholder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104" y="1645920"/>
            <a:ext cx="6476951" cy="5075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94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9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of home networking</a:t>
            </a:r>
          </a:p>
        </p:txBody>
      </p:sp>
      <p:sp>
        <p:nvSpPr>
          <p:cNvPr id="157698" name="Content Placeholder 9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600" dirty="0"/>
              <a:t>Convergence will allow you to use home networks to </a:t>
            </a:r>
          </a:p>
          <a:p>
            <a:pPr lvl="1"/>
            <a:r>
              <a:rPr lang="en-US" sz="1400" dirty="0"/>
              <a:t>Control </a:t>
            </a:r>
            <a:r>
              <a:rPr lang="en-US" sz="1400" dirty="0" smtClean="0"/>
              <a:t>and manage household devices</a:t>
            </a:r>
          </a:p>
          <a:p>
            <a:pPr lvl="2"/>
            <a:r>
              <a:rPr lang="en-US" sz="1400" dirty="0" smtClean="0"/>
              <a:t>Appliances</a:t>
            </a:r>
          </a:p>
          <a:p>
            <a:pPr lvl="2"/>
            <a:r>
              <a:rPr lang="en-US" sz="1400" dirty="0" smtClean="0"/>
              <a:t>Entertainment</a:t>
            </a:r>
          </a:p>
          <a:p>
            <a:pPr lvl="2"/>
            <a:r>
              <a:rPr lang="en-US" sz="1400" dirty="0" smtClean="0"/>
              <a:t>Temperature regulation</a:t>
            </a:r>
          </a:p>
          <a:p>
            <a:pPr lvl="2"/>
            <a:r>
              <a:rPr lang="en-US" sz="1400" dirty="0" smtClean="0"/>
              <a:t>Lighting</a:t>
            </a:r>
            <a:endParaRPr lang="en-US" sz="1700" dirty="0"/>
          </a:p>
          <a:p>
            <a:pPr lvl="1"/>
            <a:r>
              <a:rPr lang="en-US" sz="1400" dirty="0"/>
              <a:t>Protect homes with security </a:t>
            </a:r>
            <a:r>
              <a:rPr lang="en-US" sz="1400" dirty="0" smtClean="0"/>
              <a:t>systems</a:t>
            </a:r>
          </a:p>
          <a:p>
            <a:pPr lvl="1"/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252634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Wide Area Networks (WAN)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822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5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Wide Area Networks</a:t>
            </a:r>
            <a:endParaRPr lang="en-US" dirty="0"/>
          </a:p>
        </p:txBody>
      </p:sp>
      <p:sp>
        <p:nvSpPr>
          <p:cNvPr id="147458" name="Content Placeholder 8"/>
          <p:cNvSpPr>
            <a:spLocks noGrp="1"/>
          </p:cNvSpPr>
          <p:nvPr>
            <p:ph idx="1"/>
          </p:nvPr>
        </p:nvSpPr>
        <p:spPr>
          <a:xfrm>
            <a:off x="1128684" y="1714013"/>
            <a:ext cx="6571343" cy="3931920"/>
          </a:xfrm>
        </p:spPr>
        <p:txBody>
          <a:bodyPr>
            <a:normAutofit/>
          </a:bodyPr>
          <a:lstStyle/>
          <a:p>
            <a:r>
              <a:rPr lang="en-US" b="1" dirty="0"/>
              <a:t>Point of presence (POP) </a:t>
            </a:r>
          </a:p>
          <a:p>
            <a:pPr lvl="1"/>
            <a:r>
              <a:rPr lang="en-US" sz="1500" dirty="0"/>
              <a:t>WAN connection point used to obtain access to the WAN</a:t>
            </a:r>
          </a:p>
          <a:p>
            <a:pPr lvl="1"/>
            <a:r>
              <a:rPr lang="en-US" sz="1500" dirty="0"/>
              <a:t>Wired or </a:t>
            </a:r>
            <a:r>
              <a:rPr lang="en-US" sz="1500" dirty="0" smtClean="0"/>
              <a:t>wireless</a:t>
            </a:r>
          </a:p>
          <a:p>
            <a:pPr lvl="1"/>
            <a:endParaRPr lang="en-US" sz="1500" dirty="0"/>
          </a:p>
          <a:p>
            <a:r>
              <a:rPr lang="en-US" b="1" dirty="0"/>
              <a:t>Backbones </a:t>
            </a:r>
          </a:p>
          <a:p>
            <a:pPr lvl="1"/>
            <a:r>
              <a:rPr lang="en-US" sz="1500" dirty="0"/>
              <a:t>High-capacity WAN transmission lines</a:t>
            </a:r>
          </a:p>
          <a:p>
            <a:pPr lvl="1"/>
            <a:r>
              <a:rPr lang="en-US" sz="1500" dirty="0"/>
              <a:t>gigaPoP (gigabits per second point of presence)</a:t>
            </a:r>
          </a:p>
          <a:p>
            <a:pPr lvl="2"/>
            <a:r>
              <a:rPr lang="en-US" sz="1500" dirty="0"/>
              <a:t>transfers data exceeding 1 Gbps (1 billion bits per second)</a:t>
            </a:r>
          </a:p>
        </p:txBody>
      </p:sp>
    </p:spTree>
    <p:extLst>
      <p:ext uri="{BB962C8B-B14F-4D97-AF65-F5344CB8AC3E}">
        <p14:creationId xmlns:p14="http://schemas.microsoft.com/office/powerpoint/2010/main" val="2428878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Networks</a:t>
            </a:r>
          </a:p>
        </p:txBody>
      </p:sp>
      <p:sp>
        <p:nvSpPr>
          <p:cNvPr id="106498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Links multiple computer systems and enables them to share data and </a:t>
            </a:r>
            <a:r>
              <a:rPr lang="en-US" dirty="0" smtClean="0"/>
              <a:t>resources, using cables, radio waves, or infrared signals</a:t>
            </a:r>
          </a:p>
          <a:p>
            <a:r>
              <a:rPr lang="en-US" dirty="0" smtClean="0"/>
              <a:t>Some types of networks, from smallest spanning to largest spanning:</a:t>
            </a:r>
          </a:p>
          <a:p>
            <a:pPr lvl="1"/>
            <a:r>
              <a:rPr lang="en-US" sz="1500" dirty="0" smtClean="0"/>
              <a:t>Personal area network (PAN)</a:t>
            </a:r>
          </a:p>
          <a:p>
            <a:pPr lvl="1"/>
            <a:r>
              <a:rPr lang="en-US" sz="1500" dirty="0" smtClean="0"/>
              <a:t>Local area network (LAN)</a:t>
            </a:r>
          </a:p>
          <a:p>
            <a:pPr lvl="1"/>
            <a:r>
              <a:rPr lang="en-US" sz="1500" dirty="0" smtClean="0"/>
              <a:t>Campus area network (CAN)</a:t>
            </a:r>
          </a:p>
          <a:p>
            <a:pPr lvl="1"/>
            <a:r>
              <a:rPr lang="en-US" sz="1500" dirty="0" smtClean="0"/>
              <a:t>Metropolitan area network (CAN)</a:t>
            </a:r>
          </a:p>
          <a:p>
            <a:pPr lvl="1"/>
            <a:r>
              <a:rPr lang="en-US" sz="1500" dirty="0" smtClean="0"/>
              <a:t>Wide area network (WAN)</a:t>
            </a:r>
            <a:endParaRPr lang="en-US" sz="15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5914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WAN </a:t>
            </a:r>
            <a:r>
              <a:rPr lang="en-US" dirty="0" smtClean="0"/>
              <a:t>protocols</a:t>
            </a:r>
            <a:endParaRPr lang="en-US" dirty="0"/>
          </a:p>
        </p:txBody>
      </p:sp>
      <p:sp>
        <p:nvSpPr>
          <p:cNvPr id="151554" name="Content Placeholder 8"/>
          <p:cNvSpPr>
            <a:spLocks noGrp="1"/>
          </p:cNvSpPr>
          <p:nvPr>
            <p:ph idx="1"/>
          </p:nvPr>
        </p:nvSpPr>
        <p:spPr>
          <a:xfrm>
            <a:off x="1128685" y="1538916"/>
            <a:ext cx="7027066" cy="3931920"/>
          </a:xfrm>
        </p:spPr>
        <p:txBody>
          <a:bodyPr>
            <a:noAutofit/>
          </a:bodyPr>
          <a:lstStyle/>
          <a:p>
            <a:r>
              <a:rPr lang="en-US" b="1" dirty="0"/>
              <a:t>Circuit switching</a:t>
            </a:r>
          </a:p>
          <a:p>
            <a:pPr lvl="1"/>
            <a:r>
              <a:rPr lang="en-US" sz="1500" dirty="0"/>
              <a:t>Provides a direct connection between devices</a:t>
            </a:r>
          </a:p>
          <a:p>
            <a:pPr lvl="1"/>
            <a:r>
              <a:rPr lang="en-US" sz="1500" dirty="0" smtClean="0"/>
              <a:t>Used </a:t>
            </a:r>
            <a:r>
              <a:rPr lang="en-US" sz="1500" dirty="0"/>
              <a:t>by the public switched telephone network</a:t>
            </a:r>
            <a:br>
              <a:rPr lang="en-US" sz="1500" dirty="0"/>
            </a:br>
            <a:r>
              <a:rPr lang="en-US" sz="1500" dirty="0"/>
              <a:t>to send data over a physical end-to-end </a:t>
            </a:r>
            <a:r>
              <a:rPr lang="en-US" sz="1500" dirty="0" smtClean="0"/>
              <a:t>circuit</a:t>
            </a:r>
          </a:p>
          <a:p>
            <a:pPr lvl="1"/>
            <a:endParaRPr lang="en-US" sz="1500" dirty="0"/>
          </a:p>
          <a:p>
            <a:r>
              <a:rPr lang="en-US" b="1" dirty="0" smtClean="0"/>
              <a:t>Packet </a:t>
            </a:r>
            <a:r>
              <a:rPr lang="en-US" b="1" dirty="0"/>
              <a:t>switching</a:t>
            </a:r>
          </a:p>
          <a:p>
            <a:pPr lvl="1"/>
            <a:r>
              <a:rPr lang="en-US" sz="1500" dirty="0"/>
              <a:t>Used for computer communication</a:t>
            </a:r>
          </a:p>
          <a:p>
            <a:pPr lvl="1"/>
            <a:r>
              <a:rPr lang="en-US" sz="1500" dirty="0"/>
              <a:t>Divides and sends outgoing messages as packets, which are reassembled on receipt</a:t>
            </a:r>
          </a:p>
          <a:p>
            <a:pPr lvl="1"/>
            <a:r>
              <a:rPr lang="en-US" sz="1500" dirty="0"/>
              <a:t>More efficient and less expensive than circuit switching</a:t>
            </a:r>
          </a:p>
          <a:p>
            <a:pPr lvl="1"/>
            <a:r>
              <a:rPr lang="en-US" sz="1500" b="1" dirty="0"/>
              <a:t>Latency</a:t>
            </a:r>
            <a:r>
              <a:rPr lang="en-US" sz="1500" dirty="0"/>
              <a:t>—delay introduced when a given packet is examined by many routers</a:t>
            </a:r>
          </a:p>
          <a:p>
            <a:pPr lvl="1"/>
            <a:r>
              <a:rPr lang="en-US" sz="1500" b="1" dirty="0"/>
              <a:t>Congestion</a:t>
            </a:r>
            <a:r>
              <a:rPr lang="en-US" sz="1500" dirty="0"/>
              <a:t>—occurs when the network is overloaded, causing some packets to be further </a:t>
            </a:r>
            <a:r>
              <a:rPr lang="en-US" sz="1500" dirty="0" smtClean="0"/>
              <a:t>delayed</a:t>
            </a:r>
          </a:p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7650" y="1538916"/>
            <a:ext cx="2544755" cy="2034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8495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3" name="Picture 3"/>
          <p:cNvPicPr>
            <a:picLocks noGrp="1" noChangeAspect="1" noChangeArrowheads="1"/>
          </p:cNvPicPr>
          <p:nvPr>
            <p:ph idx="4294967295"/>
          </p:nvPr>
        </p:nvPicPr>
        <p:blipFill>
          <a:blip r:embed="rId3" cstate="print"/>
          <a:stretch>
            <a:fillRect/>
          </a:stretch>
        </p:blipFill>
        <p:spPr>
          <a:xfrm>
            <a:off x="266613" y="343261"/>
            <a:ext cx="4325896" cy="1791092"/>
          </a:xfrm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xmlns="" id="{E68D0DA1-47A2-4D35-8752-33EC13D69E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266612" y="2696662"/>
            <a:ext cx="4278131" cy="1243040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xmlns="" id="{B10D3B3B-2106-45BE-9D4D-73E92C023CEF}"/>
              </a:ext>
            </a:extLst>
          </p:cNvPr>
          <p:cNvCxnSpPr>
            <a:stCxn id="10243" idx="2"/>
            <a:endCxn id="4" idx="0"/>
          </p:cNvCxnSpPr>
          <p:nvPr/>
        </p:nvCxnSpPr>
        <p:spPr>
          <a:xfrm flipH="1">
            <a:off x="2405678" y="2134353"/>
            <a:ext cx="23883" cy="5623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2">
            <a:extLst>
              <a:ext uri="{FF2B5EF4-FFF2-40B4-BE49-F238E27FC236}">
                <a16:creationId xmlns:a16="http://schemas.microsoft.com/office/drawing/2014/main" xmlns="" id="{3401B349-FBF5-4F38-8F7B-BCDAEC3C8A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4761032" y="1274323"/>
            <a:ext cx="4266609" cy="2519528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xmlns="" id="{488E1647-5B29-4F89-A519-35A08FB3FFB6}"/>
              </a:ext>
            </a:extLst>
          </p:cNvPr>
          <p:cNvCxnSpPr>
            <a:stCxn id="4" idx="3"/>
            <a:endCxn id="8" idx="1"/>
          </p:cNvCxnSpPr>
          <p:nvPr/>
        </p:nvCxnSpPr>
        <p:spPr>
          <a:xfrm flipV="1">
            <a:off x="4544743" y="2534087"/>
            <a:ext cx="216289" cy="7840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2">
            <a:extLst>
              <a:ext uri="{FF2B5EF4-FFF2-40B4-BE49-F238E27FC236}">
                <a16:creationId xmlns:a16="http://schemas.microsoft.com/office/drawing/2014/main" xmlns="" id="{DA4CB46B-7EC4-4BAA-8FF6-9E4C048904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4696901" y="4282890"/>
            <a:ext cx="4330740" cy="1541450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xmlns="" id="{92577C7C-080D-44EE-A652-474D4AFF34BD}"/>
              </a:ext>
            </a:extLst>
          </p:cNvPr>
          <p:cNvCxnSpPr>
            <a:stCxn id="8" idx="2"/>
            <a:endCxn id="12" idx="0"/>
          </p:cNvCxnSpPr>
          <p:nvPr/>
        </p:nvCxnSpPr>
        <p:spPr>
          <a:xfrm flipH="1">
            <a:off x="6862271" y="3793851"/>
            <a:ext cx="32066" cy="4890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3013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9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WAN applications</a:t>
            </a:r>
          </a:p>
        </p:txBody>
      </p:sp>
      <p:sp>
        <p:nvSpPr>
          <p:cNvPr id="157698" name="Content Placeholder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E-mail, conferencing, document exchange, remote database access</a:t>
            </a:r>
          </a:p>
          <a:p>
            <a:r>
              <a:rPr lang="en-US" dirty="0"/>
              <a:t>LAN to LAN connections connect two or more geographically separate locations</a:t>
            </a:r>
          </a:p>
          <a:p>
            <a:r>
              <a:rPr lang="en-US" dirty="0"/>
              <a:t>Transaction acquisition—the instant relay of transaction information from a point-of-purchase sale.</a:t>
            </a:r>
          </a:p>
        </p:txBody>
      </p:sp>
    </p:spTree>
    <p:extLst>
      <p:ext uri="{BB962C8B-B14F-4D97-AF65-F5344CB8AC3E}">
        <p14:creationId xmlns:p14="http://schemas.microsoft.com/office/powerpoint/2010/main" val="3565806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Advantages </a:t>
            </a:r>
            <a:r>
              <a:rPr lang="en-US" dirty="0" smtClean="0"/>
              <a:t>and Disadvantages</a:t>
            </a:r>
            <a:br>
              <a:rPr lang="en-US" dirty="0" smtClean="0"/>
            </a:br>
            <a:r>
              <a:rPr lang="en-US" dirty="0" smtClean="0"/>
              <a:t>of </a:t>
            </a:r>
            <a:r>
              <a:rPr lang="en-US" dirty="0"/>
              <a:t>Networking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75979" y="1881538"/>
            <a:ext cx="419589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u="sng" dirty="0">
                <a:solidFill>
                  <a:schemeClr val="accent4"/>
                </a:solidFill>
              </a:rPr>
              <a:t>Advantages</a:t>
            </a:r>
            <a:endParaRPr lang="en-US" b="1" u="sng" dirty="0" smtClean="0">
              <a:solidFill>
                <a:schemeClr val="accent4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Information sharing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Resource sharing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Collaboration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Reduced costs (e.g., software licenses)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Connecting people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171872" y="1881538"/>
            <a:ext cx="347601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u="sng" dirty="0" smtClean="0">
                <a:solidFill>
                  <a:schemeClr val="accent6"/>
                </a:solidFill>
              </a:rPr>
              <a:t>Disadvantages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Security threats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Lack of privacy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Loss of autonomy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Can be expensive (e.g., cable, file servers, ISP)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Can be addictive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7015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8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Communication Devices Terminology</a:t>
            </a:r>
          </a:p>
        </p:txBody>
      </p:sp>
      <p:sp>
        <p:nvSpPr>
          <p:cNvPr id="114690" name="Content Placeholder 5"/>
          <p:cNvSpPr>
            <a:spLocks noGrp="1"/>
          </p:cNvSpPr>
          <p:nvPr>
            <p:ph idx="1"/>
          </p:nvPr>
        </p:nvSpPr>
        <p:spPr>
          <a:xfrm>
            <a:off x="1128684" y="1177047"/>
            <a:ext cx="6571343" cy="4923222"/>
          </a:xfrm>
        </p:spPr>
        <p:txBody>
          <a:bodyPr>
            <a:normAutofit/>
          </a:bodyPr>
          <a:lstStyle/>
          <a:p>
            <a:pPr>
              <a:lnSpc>
                <a:spcPct val="245000"/>
              </a:lnSpc>
            </a:pPr>
            <a:r>
              <a:rPr lang="en-US" b="1" dirty="0" smtClean="0"/>
              <a:t>Node</a:t>
            </a:r>
          </a:p>
          <a:p>
            <a:pPr>
              <a:lnSpc>
                <a:spcPct val="245000"/>
              </a:lnSpc>
            </a:pPr>
            <a:r>
              <a:rPr lang="en-US" b="1" dirty="0"/>
              <a:t>Network interface cards (NICs</a:t>
            </a:r>
            <a:r>
              <a:rPr lang="en-US" b="1" dirty="0" smtClean="0"/>
              <a:t>)</a:t>
            </a:r>
          </a:p>
          <a:p>
            <a:pPr>
              <a:lnSpc>
                <a:spcPct val="245000"/>
              </a:lnSpc>
            </a:pPr>
            <a:r>
              <a:rPr lang="en-US" b="1" dirty="0" smtClean="0"/>
              <a:t>Modems</a:t>
            </a:r>
            <a:endParaRPr lang="en-US" b="1" dirty="0"/>
          </a:p>
          <a:p>
            <a:pPr>
              <a:lnSpc>
                <a:spcPct val="245000"/>
              </a:lnSpc>
            </a:pPr>
            <a:r>
              <a:rPr lang="en-US" b="1" dirty="0"/>
              <a:t>Routers</a:t>
            </a:r>
          </a:p>
          <a:p>
            <a:pPr>
              <a:lnSpc>
                <a:spcPct val="245000"/>
              </a:lnSpc>
            </a:pPr>
            <a:r>
              <a:rPr lang="en-US" b="1" dirty="0"/>
              <a:t>Switches</a:t>
            </a:r>
          </a:p>
          <a:p>
            <a:pPr>
              <a:lnSpc>
                <a:spcPct val="245000"/>
              </a:lnSpc>
            </a:pPr>
            <a:r>
              <a:rPr lang="en-US" b="1" dirty="0"/>
              <a:t>Hubs</a:t>
            </a:r>
          </a:p>
          <a:p>
            <a:pPr>
              <a:lnSpc>
                <a:spcPct val="245000"/>
              </a:lnSpc>
            </a:pPr>
            <a:r>
              <a:rPr lang="en-US" b="1" dirty="0"/>
              <a:t>Wireless access </a:t>
            </a:r>
            <a:r>
              <a:rPr lang="en-US" b="1" dirty="0" smtClean="0"/>
              <a:t>points (WAP)</a:t>
            </a:r>
          </a:p>
        </p:txBody>
      </p:sp>
      <p:sp>
        <p:nvSpPr>
          <p:cNvPr id="2" name="Rectangle 1"/>
          <p:cNvSpPr/>
          <p:nvPr/>
        </p:nvSpPr>
        <p:spPr>
          <a:xfrm>
            <a:off x="1128683" y="1700322"/>
            <a:ext cx="571986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accent2"/>
                </a:solidFill>
              </a:rPr>
              <a:t>Any device connected to a network</a:t>
            </a:r>
          </a:p>
        </p:txBody>
      </p:sp>
      <p:sp>
        <p:nvSpPr>
          <p:cNvPr id="5" name="Rectangle 4"/>
          <p:cNvSpPr/>
          <p:nvPr/>
        </p:nvSpPr>
        <p:spPr>
          <a:xfrm>
            <a:off x="1128683" y="2285378"/>
            <a:ext cx="645340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accent2"/>
                </a:solidFill>
              </a:rPr>
              <a:t>Expansion board or adapter that provides a connection between the computer and the </a:t>
            </a:r>
            <a:r>
              <a:rPr lang="en-US" sz="1400" dirty="0" smtClean="0">
                <a:solidFill>
                  <a:schemeClr val="accent2"/>
                </a:solidFill>
              </a:rPr>
              <a:t>network</a:t>
            </a:r>
            <a:endParaRPr lang="en-US" sz="1400" dirty="0">
              <a:solidFill>
                <a:schemeClr val="accent2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128683" y="2998259"/>
            <a:ext cx="47370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accent2"/>
                </a:solidFill>
              </a:rPr>
              <a:t>Connect to your ISP</a:t>
            </a:r>
            <a:endParaRPr lang="en-US" sz="1400" dirty="0">
              <a:solidFill>
                <a:schemeClr val="accent2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136272" y="3605940"/>
            <a:ext cx="709332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accent2"/>
                </a:solidFill>
              </a:rPr>
              <a:t>Connect two or more </a:t>
            </a:r>
            <a:r>
              <a:rPr lang="en-US" sz="1400" dirty="0" smtClean="0">
                <a:solidFill>
                  <a:schemeClr val="accent2"/>
                </a:solidFill>
              </a:rPr>
              <a:t>networks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accent2"/>
                </a:solidFill>
              </a:rPr>
              <a:t>Determine </a:t>
            </a:r>
            <a:r>
              <a:rPr lang="en-US" sz="1400" dirty="0">
                <a:solidFill>
                  <a:schemeClr val="accent2"/>
                </a:solidFill>
              </a:rPr>
              <a:t>the best route to transmit </a:t>
            </a:r>
            <a:r>
              <a:rPr lang="en-US" sz="1400" dirty="0" smtClean="0">
                <a:solidFill>
                  <a:schemeClr val="accent2"/>
                </a:solidFill>
              </a:rPr>
              <a:t>data given source &amp; destination</a:t>
            </a:r>
            <a:endParaRPr lang="en-US" sz="1400" dirty="0">
              <a:solidFill>
                <a:schemeClr val="accent2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136272" y="5616546"/>
            <a:ext cx="571986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accent2"/>
                </a:solidFill>
              </a:rPr>
              <a:t>Joins </a:t>
            </a:r>
            <a:r>
              <a:rPr lang="en-US" sz="1400" dirty="0">
                <a:solidFill>
                  <a:schemeClr val="accent2"/>
                </a:solidFill>
              </a:rPr>
              <a:t>wireless nodes to a wired network</a:t>
            </a:r>
          </a:p>
        </p:txBody>
      </p:sp>
      <p:sp>
        <p:nvSpPr>
          <p:cNvPr id="9" name="Rectangle 8"/>
          <p:cNvSpPr/>
          <p:nvPr/>
        </p:nvSpPr>
        <p:spPr>
          <a:xfrm>
            <a:off x="1136272" y="4291004"/>
            <a:ext cx="57198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accent2"/>
                </a:solidFill>
              </a:rPr>
              <a:t>Filter and forward data between nodes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accent2"/>
                </a:solidFill>
              </a:rPr>
              <a:t>Similar </a:t>
            </a:r>
            <a:r>
              <a:rPr lang="en-US" sz="1400" dirty="0">
                <a:solidFill>
                  <a:schemeClr val="accent2"/>
                </a:solidFill>
              </a:rPr>
              <a:t>to routers but work within a single network</a:t>
            </a:r>
          </a:p>
        </p:txBody>
      </p:sp>
      <p:sp>
        <p:nvSpPr>
          <p:cNvPr id="10" name="Rectangle 9"/>
          <p:cNvSpPr/>
          <p:nvPr/>
        </p:nvSpPr>
        <p:spPr>
          <a:xfrm>
            <a:off x="1136272" y="4966055"/>
            <a:ext cx="57198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accent2"/>
                </a:solidFill>
              </a:rPr>
              <a:t>Joins multiple computers together in a single network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accent2"/>
                </a:solidFill>
              </a:rPr>
              <a:t>Does not manage traffic between the connections</a:t>
            </a:r>
          </a:p>
        </p:txBody>
      </p:sp>
    </p:spTree>
    <p:extLst>
      <p:ext uri="{BB962C8B-B14F-4D97-AF65-F5344CB8AC3E}">
        <p14:creationId xmlns:p14="http://schemas.microsoft.com/office/powerpoint/2010/main" val="2783872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6" grpId="0"/>
      <p:bldP spid="7" grpId="0"/>
      <p:bldP spid="8" grpId="0"/>
      <p:bldP spid="9" grpId="0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Networks Example: LAN vs. WAN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34" t="3" r="4544" b="45098"/>
          <a:stretch/>
        </p:blipFill>
        <p:spPr>
          <a:xfrm>
            <a:off x="176180" y="1740225"/>
            <a:ext cx="3432782" cy="3764552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898" b="-1215"/>
          <a:stretch/>
        </p:blipFill>
        <p:spPr>
          <a:xfrm>
            <a:off x="3803516" y="1740225"/>
            <a:ext cx="5139104" cy="3913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707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Local Area Networks (LAN)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030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 of LAN: Wireless LAN (WLAN)</a:t>
            </a:r>
            <a:endParaRPr lang="en-US" dirty="0"/>
          </a:p>
        </p:txBody>
      </p:sp>
      <p:sp>
        <p:nvSpPr>
          <p:cNvPr id="110594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Connects users </a:t>
            </a:r>
            <a:r>
              <a:rPr lang="en-US" dirty="0"/>
              <a:t>through radio waves instead of wires</a:t>
            </a:r>
          </a:p>
          <a:p>
            <a:r>
              <a:rPr lang="en-US" dirty="0"/>
              <a:t>Use includes networks in:</a:t>
            </a:r>
          </a:p>
          <a:p>
            <a:pPr lvl="1"/>
            <a:r>
              <a:rPr lang="en-US" sz="1500" dirty="0"/>
              <a:t>Homes</a:t>
            </a:r>
          </a:p>
          <a:p>
            <a:pPr lvl="1"/>
            <a:r>
              <a:rPr lang="en-US" sz="1500" dirty="0"/>
              <a:t>Hospitals</a:t>
            </a:r>
          </a:p>
          <a:p>
            <a:pPr lvl="1"/>
            <a:r>
              <a:rPr lang="en-US" sz="1500" dirty="0"/>
              <a:t>Colleges</a:t>
            </a:r>
          </a:p>
          <a:p>
            <a:r>
              <a:rPr lang="en-US" dirty="0"/>
              <a:t>Secured with a radio transmission technique that spreads signals over a seemingly random series of frequencies.</a:t>
            </a:r>
          </a:p>
          <a:p>
            <a:r>
              <a:rPr lang="en-US" dirty="0"/>
              <a:t>Effective inside range of between 125 and 300 feet</a:t>
            </a:r>
          </a:p>
        </p:txBody>
      </p:sp>
    </p:spTree>
    <p:extLst>
      <p:ext uri="{BB962C8B-B14F-4D97-AF65-F5344CB8AC3E}">
        <p14:creationId xmlns:p14="http://schemas.microsoft.com/office/powerpoint/2010/main" val="119237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 of LAN: Peer-to-peer (P2P) networks</a:t>
            </a:r>
            <a:endParaRPr lang="en-US" dirty="0"/>
          </a:p>
        </p:txBody>
      </p:sp>
      <p:sp>
        <p:nvSpPr>
          <p:cNvPr id="124930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Share </a:t>
            </a:r>
            <a:r>
              <a:rPr lang="en-US" dirty="0"/>
              <a:t>files without a file </a:t>
            </a:r>
            <a:r>
              <a:rPr lang="en-US" dirty="0" smtClean="0"/>
              <a:t>server</a:t>
            </a:r>
          </a:p>
          <a:p>
            <a:r>
              <a:rPr lang="en-US" dirty="0" smtClean="0"/>
              <a:t>Inexpensive to set up</a:t>
            </a:r>
            <a:endParaRPr lang="en-US" dirty="0"/>
          </a:p>
          <a:p>
            <a:r>
              <a:rPr lang="en-US" dirty="0" smtClean="0"/>
              <a:t>Best </a:t>
            </a:r>
            <a:r>
              <a:rPr lang="en-US" dirty="0"/>
              <a:t>used for home or small offices with no more than 10 computers</a:t>
            </a:r>
          </a:p>
          <a:p>
            <a:r>
              <a:rPr lang="en-US" dirty="0"/>
              <a:t>Do not require a network operating system</a:t>
            </a:r>
          </a:p>
          <a:p>
            <a:r>
              <a:rPr lang="en-US" dirty="0"/>
              <a:t>Can be slow if there are too many users</a:t>
            </a:r>
          </a:p>
          <a:p>
            <a:r>
              <a:rPr lang="en-US" dirty="0"/>
              <a:t>Security not strong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2574" y="2451625"/>
            <a:ext cx="3843681" cy="3971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169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 of LAN: Client/server </a:t>
            </a:r>
            <a:r>
              <a:rPr lang="en-US" dirty="0"/>
              <a:t>Networks</a:t>
            </a:r>
          </a:p>
        </p:txBody>
      </p:sp>
      <p:sp>
        <p:nvSpPr>
          <p:cNvPr id="126978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Made </a:t>
            </a:r>
            <a:r>
              <a:rPr lang="en-US" dirty="0"/>
              <a:t>up of one or more file servers and clients (any type of computer)</a:t>
            </a:r>
          </a:p>
          <a:p>
            <a:r>
              <a:rPr lang="en-US" dirty="0"/>
              <a:t>Client software enables requests to be sent to the server</a:t>
            </a:r>
          </a:p>
          <a:p>
            <a:r>
              <a:rPr lang="en-US" dirty="0"/>
              <a:t>Wired or wireless connections</a:t>
            </a:r>
          </a:p>
          <a:p>
            <a:r>
              <a:rPr lang="en-US" dirty="0"/>
              <a:t>Do not slow down with heavy use</a:t>
            </a:r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9034" y="2324910"/>
            <a:ext cx="4066789" cy="4202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150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types of Local Area Networks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Intranet</a:t>
            </a:r>
          </a:p>
          <a:p>
            <a:pPr lvl="1"/>
            <a:r>
              <a:rPr lang="en-US" sz="1500" dirty="0"/>
              <a:t>Password-protected network controlled by the company</a:t>
            </a:r>
          </a:p>
          <a:p>
            <a:pPr lvl="1"/>
            <a:r>
              <a:rPr lang="en-US" sz="1500" dirty="0"/>
              <a:t>Accessed only by </a:t>
            </a:r>
            <a:r>
              <a:rPr lang="en-US" sz="1500" dirty="0" smtClean="0"/>
              <a:t>employees</a:t>
            </a:r>
          </a:p>
          <a:p>
            <a:pPr lvl="1"/>
            <a:endParaRPr lang="en-US" sz="1500" dirty="0"/>
          </a:p>
          <a:p>
            <a:r>
              <a:rPr lang="en-US" dirty="0"/>
              <a:t>Virtual private network</a:t>
            </a:r>
          </a:p>
          <a:p>
            <a:pPr lvl="1"/>
            <a:r>
              <a:rPr lang="en-US" sz="1500" dirty="0"/>
              <a:t>Operates over the Internet</a:t>
            </a:r>
          </a:p>
          <a:p>
            <a:pPr lvl="1"/>
            <a:r>
              <a:rPr lang="en-US" sz="1500" dirty="0"/>
              <a:t>Accessible by authorized users for quick access to corporate information</a:t>
            </a:r>
          </a:p>
          <a:p>
            <a:pPr lvl="1"/>
            <a:r>
              <a:rPr lang="en-US" sz="1500" dirty="0"/>
              <a:t>Uses secure, encrypted connections and special software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0945" y="4625247"/>
            <a:ext cx="2285999" cy="2123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097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eme2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CDCE0"/>
      </a:lt2>
      <a:accent1>
        <a:srgbClr val="415588"/>
      </a:accent1>
      <a:accent2>
        <a:srgbClr val="4294B6"/>
      </a:accent2>
      <a:accent3>
        <a:srgbClr val="087D7C"/>
      </a:accent3>
      <a:accent4>
        <a:srgbClr val="04B663"/>
      </a:accent4>
      <a:accent5>
        <a:srgbClr val="DF8822"/>
      </a:accent5>
      <a:accent6>
        <a:srgbClr val="BC410A"/>
      </a:accent6>
      <a:hlink>
        <a:srgbClr val="5977C4"/>
      </a:hlink>
      <a:folHlink>
        <a:srgbClr val="01A9BF"/>
      </a:folHlink>
    </a:clrScheme>
    <a:fontScheme name="Gallery">
      <a:majorFont>
        <a:latin typeface="Century Gothic" panose="020B0502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  <a:lumMod val="108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2" id="{DC811A91-CB18-45D6-9419-650BF40B7ECF}" vid="{598A585A-E07E-4BD6-A205-C0FCB7E06EE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Custom 4">
      <a:dk1>
        <a:sysClr val="windowText" lastClr="000000"/>
      </a:dk1>
      <a:lt1>
        <a:srgbClr val="FFFFFF"/>
      </a:lt1>
      <a:dk2>
        <a:srgbClr val="212121"/>
      </a:dk2>
      <a:lt2>
        <a:srgbClr val="FFFFFF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Theme2</Template>
  <TotalTime>5127</TotalTime>
  <Words>849</Words>
  <Application>Microsoft Office PowerPoint</Application>
  <PresentationFormat>On-screen Show (4:3)</PresentationFormat>
  <Paragraphs>229</Paragraphs>
  <Slides>23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Century Gothic</vt:lpstr>
      <vt:lpstr>Theme2</vt:lpstr>
      <vt:lpstr>Networks: Communicating and Sharing Resources</vt:lpstr>
      <vt:lpstr>Networks</vt:lpstr>
      <vt:lpstr>Communication Devices Terminology</vt:lpstr>
      <vt:lpstr>Networks Example: LAN vs. WAN</vt:lpstr>
      <vt:lpstr>Local Area Networks (LAN)</vt:lpstr>
      <vt:lpstr>Type of LAN: Wireless LAN (WLAN)</vt:lpstr>
      <vt:lpstr>Type of LAN: Peer-to-peer (P2P) networks</vt:lpstr>
      <vt:lpstr>Type of LAN: Client/server Networks</vt:lpstr>
      <vt:lpstr>Other types of Local Area Networks</vt:lpstr>
      <vt:lpstr>Local Area Network Topologies</vt:lpstr>
      <vt:lpstr>Types of Topologies</vt:lpstr>
      <vt:lpstr>Types of Topologies</vt:lpstr>
      <vt:lpstr>LAN technologies</vt:lpstr>
      <vt:lpstr>Example LAN: Home Networks</vt:lpstr>
      <vt:lpstr>Example LAN: Wired Home Network</vt:lpstr>
      <vt:lpstr>Example LAN: Wireless Home Network</vt:lpstr>
      <vt:lpstr>Future of home networking</vt:lpstr>
      <vt:lpstr>Wide Area Networks (WAN)</vt:lpstr>
      <vt:lpstr>Wide Area Networks</vt:lpstr>
      <vt:lpstr>WAN protocols</vt:lpstr>
      <vt:lpstr>PowerPoint Presentation</vt:lpstr>
      <vt:lpstr>WAN applications</vt:lpstr>
      <vt:lpstr>Advantages and Disadvantages of Networking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Computers Are Your Future Twelfth Edition</dc:title>
  <dc:creator>Singh, Aditi</dc:creator>
  <cp:lastModifiedBy>template</cp:lastModifiedBy>
  <cp:revision>96</cp:revision>
  <dcterms:created xsi:type="dcterms:W3CDTF">2016-03-10T02:50:49Z</dcterms:created>
  <dcterms:modified xsi:type="dcterms:W3CDTF">2018-03-07T16:26:40Z</dcterms:modified>
</cp:coreProperties>
</file>

<file path=docProps/thumbnail.jpeg>
</file>